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78" r:id="rId4"/>
    <p:sldId id="316" r:id="rId5"/>
    <p:sldId id="313" r:id="rId6"/>
    <p:sldId id="259" r:id="rId7"/>
    <p:sldId id="318" r:id="rId8"/>
    <p:sldId id="319" r:id="rId9"/>
    <p:sldId id="320" r:id="rId10"/>
    <p:sldId id="321" r:id="rId11"/>
    <p:sldId id="312" r:id="rId12"/>
    <p:sldId id="276" r:id="rId13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24" autoAdjust="0"/>
  </p:normalViewPr>
  <p:slideViewPr>
    <p:cSldViewPr>
      <p:cViewPr>
        <p:scale>
          <a:sx n="70" d="100"/>
          <a:sy n="70" d="100"/>
        </p:scale>
        <p:origin x="-13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EEP/Shiree-MJSKS-AIDBC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07159-DFCC-45AE-9FE3-0275AAED4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EEP/Shiree-MJSKS-AIDBC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C1122-FE68-4CFE-8E41-96D08A250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C1122-FE68-4CFE-8E41-96D08A2502A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EEP/Shiree-MJSKS-AIDBC Project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C1122-FE68-4CFE-8E41-96D08A2502A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EEP/Shiree-MJSKS-AIDBC Project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C1122-FE68-4CFE-8E41-96D08A2502A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EEP/Shiree-MJSKS-AIDBC Project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C1122-FE68-4CFE-8E41-96D08A2502A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EEP/Shiree-MJSKS-AIDBC Project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C1122-FE68-4CFE-8E41-96D08A2502A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EEP/Shiree-MJSKS-AIDBC Project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AA7-C1E5-4B9F-83AE-D667B41E6B18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B114-828D-43E3-9BA9-17FD14141150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0ADE-63F1-40B6-893B-8D9901CD1F94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1607-F846-4A13-B943-6A70332D420E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6D8B-56F6-438A-A062-8E8CDB0D1D0E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563C-C97C-4DD5-B197-862AA422DC52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AF0-F0B2-4713-8243-27F1F99EC674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724-928D-4544-9AA7-033F26A5D959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9F1E-7066-4E2E-8C91-ED5F827DA381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C638-B348-4A49-8514-012F276DE897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DA99-085C-4BB0-A4FC-444AF65A4F78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1ADF09-4F70-492D-937B-78C1165CAD52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839200" cy="3581400"/>
          </a:xfr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9900"/>
                </a:solidFill>
                <a:latin typeface="Britannic Bold" pitchFamily="34" charset="0"/>
              </a:rPr>
              <a:t/>
            </a:r>
            <a:br>
              <a:rPr lang="en-US" sz="4400" dirty="0" smtClean="0">
                <a:solidFill>
                  <a:srgbClr val="FF9900"/>
                </a:solidFill>
                <a:latin typeface="Britannic Bold" pitchFamily="34" charset="0"/>
              </a:rPr>
            </a:br>
            <a:r>
              <a:rPr lang="en-US" sz="4400" dirty="0" smtClean="0">
                <a:solidFill>
                  <a:srgbClr val="FF9900"/>
                </a:solidFill>
                <a:latin typeface="Britannic Bold" pitchFamily="34" charset="0"/>
              </a:rPr>
              <a:t>WELCOME </a:t>
            </a:r>
            <a:br>
              <a:rPr lang="en-US" sz="4400" dirty="0" smtClean="0">
                <a:solidFill>
                  <a:srgbClr val="FF9900"/>
                </a:solidFill>
                <a:latin typeface="Britannic Bold" pitchFamily="34" charset="0"/>
              </a:rPr>
            </a:br>
            <a:r>
              <a:rPr lang="en-US" sz="4400" dirty="0" smtClean="0">
                <a:solidFill>
                  <a:srgbClr val="FF9900"/>
                </a:solidFill>
                <a:latin typeface="Britannic Bold" pitchFamily="34" charset="0"/>
              </a:rPr>
              <a:t>To</a:t>
            </a:r>
            <a:r>
              <a:rPr lang="en-US" sz="4400" dirty="0" smtClean="0">
                <a:solidFill>
                  <a:srgbClr val="FDE7EB"/>
                </a:solidFill>
                <a:latin typeface="Britannic Bold" pitchFamily="34" charset="0"/>
              </a:rPr>
              <a:t/>
            </a:r>
            <a:br>
              <a:rPr lang="en-US" sz="4400" dirty="0" smtClean="0">
                <a:solidFill>
                  <a:srgbClr val="FDE7EB"/>
                </a:solidFill>
                <a:latin typeface="Britannic Bold" pitchFamily="34" charset="0"/>
              </a:rPr>
            </a:br>
            <a:r>
              <a:rPr lang="en-US" sz="4400" dirty="0" err="1" smtClean="0">
                <a:solidFill>
                  <a:srgbClr val="FDE7EB"/>
                </a:solidFill>
                <a:latin typeface="Britannic Bold" pitchFamily="34" charset="0"/>
              </a:rPr>
              <a:t>Mahideb</a:t>
            </a:r>
            <a:r>
              <a:rPr lang="en-US" sz="4400" dirty="0" smtClean="0">
                <a:solidFill>
                  <a:srgbClr val="FDE7EB"/>
                </a:solidFill>
                <a:latin typeface="Britannic Bold" pitchFamily="34" charset="0"/>
              </a:rPr>
              <a:t> </a:t>
            </a:r>
            <a:r>
              <a:rPr lang="en-US" sz="4400" dirty="0" err="1" smtClean="0">
                <a:solidFill>
                  <a:srgbClr val="FDE7EB"/>
                </a:solidFill>
                <a:latin typeface="Britannic Bold" pitchFamily="34" charset="0"/>
              </a:rPr>
              <a:t>Jubo</a:t>
            </a:r>
            <a:r>
              <a:rPr lang="en-US" sz="4400" dirty="0" smtClean="0">
                <a:solidFill>
                  <a:srgbClr val="FDE7EB"/>
                </a:solidFill>
                <a:latin typeface="Britannic Bold" pitchFamily="34" charset="0"/>
              </a:rPr>
              <a:t> </a:t>
            </a:r>
            <a:r>
              <a:rPr lang="en-US" sz="4400" dirty="0" err="1" smtClean="0">
                <a:solidFill>
                  <a:srgbClr val="FDE7EB"/>
                </a:solidFill>
                <a:latin typeface="Britannic Bold" pitchFamily="34" charset="0"/>
              </a:rPr>
              <a:t>Somaj</a:t>
            </a:r>
            <a:r>
              <a:rPr lang="en-US" sz="4400" dirty="0" smtClean="0">
                <a:solidFill>
                  <a:srgbClr val="FDE7EB"/>
                </a:solidFill>
                <a:latin typeface="Britannic Bold" pitchFamily="34" charset="0"/>
              </a:rPr>
              <a:t> </a:t>
            </a:r>
            <a:r>
              <a:rPr lang="en-US" sz="4400" dirty="0" err="1" smtClean="0">
                <a:solidFill>
                  <a:srgbClr val="FDE7EB"/>
                </a:solidFill>
                <a:latin typeface="Britannic Bold" pitchFamily="34" charset="0"/>
              </a:rPr>
              <a:t>Kallayan</a:t>
            </a:r>
            <a:r>
              <a:rPr lang="en-US" sz="4400" dirty="0" smtClean="0">
                <a:solidFill>
                  <a:srgbClr val="FDE7EB"/>
                </a:solidFill>
                <a:latin typeface="Britannic Bold" pitchFamily="34" charset="0"/>
              </a:rPr>
              <a:t> </a:t>
            </a:r>
            <a:r>
              <a:rPr lang="en-US" sz="4400" dirty="0" err="1" smtClean="0">
                <a:solidFill>
                  <a:srgbClr val="FDE7EB"/>
                </a:solidFill>
                <a:latin typeface="Britannic Bold" pitchFamily="34" charset="0"/>
              </a:rPr>
              <a:t>Somity</a:t>
            </a:r>
            <a:r>
              <a:rPr lang="en-US" sz="4400" dirty="0" smtClean="0">
                <a:solidFill>
                  <a:srgbClr val="FDE7EB"/>
                </a:solidFill>
                <a:latin typeface="Britannic Bold" pitchFamily="34" charset="0"/>
              </a:rPr>
              <a:t> </a:t>
            </a:r>
            <a:r>
              <a:rPr lang="en-US" sz="4400" dirty="0" smtClean="0">
                <a:solidFill>
                  <a:srgbClr val="FF9900"/>
                </a:solidFill>
                <a:latin typeface="Britannic Bold" pitchFamily="34" charset="0"/>
              </a:rPr>
              <a:t>(MJSKS)</a:t>
            </a:r>
            <a:br>
              <a:rPr lang="en-US" sz="4400" dirty="0" smtClean="0">
                <a:solidFill>
                  <a:srgbClr val="FF9900"/>
                </a:solidFill>
                <a:latin typeface="Britannic Bold" pitchFamily="34" charset="0"/>
              </a:rPr>
            </a:br>
            <a:r>
              <a:rPr lang="en-US" sz="4400" dirty="0" err="1" smtClean="0">
                <a:solidFill>
                  <a:srgbClr val="7030A0"/>
                </a:solidFill>
                <a:latin typeface="Britannic Bold" pitchFamily="34" charset="0"/>
              </a:rPr>
              <a:t>Ulipur</a:t>
            </a:r>
            <a:r>
              <a:rPr lang="en-US" sz="4400" dirty="0" smtClean="0">
                <a:solidFill>
                  <a:srgbClr val="7030A0"/>
                </a:solidFill>
                <a:latin typeface="Britannic Bold" pitchFamily="34" charset="0"/>
              </a:rPr>
              <a:t>, Kurigram.</a:t>
            </a:r>
            <a:r>
              <a:rPr lang="en-US" sz="6000" dirty="0" smtClean="0">
                <a:solidFill>
                  <a:srgbClr val="FDE7EB"/>
                </a:solidFill>
                <a:latin typeface="Britannic Bold" pitchFamily="34" charset="0"/>
              </a:rPr>
              <a:t/>
            </a:r>
            <a:br>
              <a:rPr lang="en-US" sz="6000" dirty="0" smtClean="0">
                <a:solidFill>
                  <a:srgbClr val="FDE7EB"/>
                </a:solidFill>
                <a:latin typeface="Britannic Bold" pitchFamily="34" charset="0"/>
              </a:rPr>
            </a:br>
            <a:endParaRPr lang="en-US" dirty="0">
              <a:latin typeface="Britannic Bold" pitchFamily="34" charset="0"/>
            </a:endParaRPr>
          </a:p>
        </p:txBody>
      </p:sp>
      <p:pic>
        <p:nvPicPr>
          <p:cNvPr id="6" name="Picture 7" descr="F:\Logo of MJSKS shiree\MJSKS  F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1" y="4389120"/>
            <a:ext cx="2133600" cy="201168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B28-4C70-490C-B598-021597BF2211}" type="datetime7">
              <a:rPr lang="en-US" smtClean="0"/>
              <a:pPr/>
              <a:t>Jul-15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3886200" cy="533400"/>
          </a:xfrm>
          <a:solidFill>
            <a:srgbClr val="FF9900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Gallery</a:t>
            </a:r>
            <a:endParaRPr lang="en-US" sz="28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509D-A307-429A-AC83-7E79C4B01C22}" type="datetime7">
              <a:rPr lang="en-US" smtClean="0"/>
              <a:pPr/>
              <a:t>Jul-15</a:t>
            </a:fld>
            <a:endParaRPr lang="en-US"/>
          </a:p>
        </p:txBody>
      </p:sp>
      <p:pic>
        <p:nvPicPr>
          <p:cNvPr id="1026" name="Picture 2" descr="C:\Users\DELL\Desktop\eNGO\PPT\DSCN31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33800"/>
            <a:ext cx="3581400" cy="2686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DELL\Desktop\eNGO\PPT\SAM_9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8053" y="914400"/>
            <a:ext cx="3912547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DELL\Desktop\eNGO\PPT\DSC079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914400"/>
            <a:ext cx="3606800" cy="2628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DELL\Desktop\eNGO\PPT\DSC079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0" y="3733800"/>
            <a:ext cx="39116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248400" cy="762000"/>
          </a:xfrm>
          <a:solidFill>
            <a:srgbClr val="FF9900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 associated with LMS</a:t>
            </a:r>
            <a:endParaRPr lang="en-US" sz="30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316480"/>
            <a:ext cx="8610600" cy="2103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Book Antiqua" pitchFamily="18" charset="0"/>
              </a:rPr>
              <a:t>Challenges:</a:t>
            </a:r>
          </a:p>
          <a:p>
            <a:pPr lvl="0"/>
            <a:r>
              <a:rPr lang="en-GB" sz="2400" dirty="0" smtClean="0"/>
              <a:t>Sometimes in few areas poor mobile network interrupt regular data collection</a:t>
            </a:r>
          </a:p>
          <a:p>
            <a:pPr lvl="0"/>
            <a:r>
              <a:rPr lang="en-GB" sz="2400" dirty="0" smtClean="0"/>
              <a:t>Drop out of trained staff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A9E-0C0A-40C0-8AB7-1B6FA7392C45}" type="datetime7">
              <a:rPr lang="en-US" smtClean="0"/>
              <a:pPr/>
              <a:t>Jul-15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257800"/>
          </a:xfrm>
          <a:solidFill>
            <a:srgbClr val="7030A0"/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60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Thanks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				 to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		  all</a:t>
            </a: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                                          </a:t>
            </a:r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</a:rPr>
              <a:t>MJSKS-EEP/Shiree-AIDBC Project</a:t>
            </a:r>
            <a:r>
              <a:rPr lang="en-US" sz="2800" b="1" dirty="0" smtClean="0">
                <a:latin typeface="Book Antiqua" pitchFamily="18" charset="0"/>
              </a:rPr>
              <a:t>			                </a:t>
            </a:r>
            <a:r>
              <a:rPr lang="en-US" sz="2800" b="1" dirty="0" err="1" smtClean="0">
                <a:latin typeface="Book Antiqua" pitchFamily="18" charset="0"/>
              </a:rPr>
              <a:t>Ulipur</a:t>
            </a:r>
            <a:r>
              <a:rPr lang="en-US" sz="2800" b="1" dirty="0" smtClean="0">
                <a:latin typeface="Book Antiqua" pitchFamily="18" charset="0"/>
              </a:rPr>
              <a:t>, Kurigram, Bangladesh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838200" y="5105400"/>
            <a:ext cx="914400" cy="914400"/>
          </a:xfrm>
          <a:prstGeom prst="smileyFac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0D8B-91BE-44F2-B6CB-F237F7B049DD}" type="datetime7">
              <a:rPr lang="en-US" smtClean="0"/>
              <a:pPr/>
              <a:t>Jul-15</a:t>
            </a:fld>
            <a:endParaRPr lang="en-US"/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839200" cy="3657600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rgbClr val="FF99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PRESENTATION</a:t>
            </a:r>
            <a:br>
              <a:rPr lang="en-US" sz="4000" dirty="0" smtClean="0">
                <a:solidFill>
                  <a:srgbClr val="FF99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dirty="0" smtClean="0">
                <a:solidFill>
                  <a:srgbClr val="FF99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en-US" sz="4000" dirty="0" smtClean="0">
                <a:solidFill>
                  <a:srgbClr val="FF9900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FF9900"/>
                </a:solidFill>
                <a:effectLst/>
              </a:rPr>
            </a:br>
            <a:r>
              <a:rPr lang="en-GB" sz="3600" i="1" dirty="0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Livestock Monitoring System (LMS)</a:t>
            </a:r>
            <a:r>
              <a:rPr lang="en-US" sz="3600" i="1" dirty="0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bg1"/>
                </a:solidFill>
                <a:effectLst/>
              </a:rPr>
            </a:br>
            <a:r>
              <a:rPr lang="en-US" sz="4000" dirty="0" smtClean="0">
                <a:solidFill>
                  <a:schemeClr val="tx1">
                    <a:lumMod val="65000"/>
                  </a:schemeClr>
                </a:solidFill>
                <a:effectLst/>
              </a:rPr>
              <a:t>for</a:t>
            </a:r>
            <a:r>
              <a:rPr lang="en-US" sz="4000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bg1"/>
                </a:solidFill>
                <a:effectLst/>
              </a:rPr>
            </a:b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Artificial Insemination in Dairy &amp; Beef Cattle (</a:t>
            </a:r>
            <a:r>
              <a:rPr lang="en-US" sz="2200" dirty="0" smtClean="0">
                <a:solidFill>
                  <a:srgbClr val="FF99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AIDBC</a:t>
            </a:r>
            <a:r>
              <a:rPr lang="en-US" sz="2200" dirty="0" smtClean="0">
                <a:solidFill>
                  <a:srgbClr val="7030A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Project</a:t>
            </a:r>
            <a:r>
              <a:rPr lang="en-US" sz="2200" dirty="0" smtClean="0">
                <a:solidFill>
                  <a:srgbClr val="7030A0"/>
                </a:solidFill>
                <a:effectLst/>
              </a:rPr>
              <a:t/>
            </a:r>
            <a:br>
              <a:rPr lang="en-US" sz="2200" dirty="0" smtClean="0">
                <a:solidFill>
                  <a:srgbClr val="7030A0"/>
                </a:solidFill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[Innovation Scale up Fund Project]</a:t>
            </a:r>
            <a:endParaRPr lang="en-US" sz="22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7" descr="F:\Logo of MJSKS shiree\MJSKS  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876800"/>
            <a:ext cx="1466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52400" y="4419600"/>
            <a:ext cx="8839200" cy="19812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rcRect l="37330" r="38574"/>
          <a:stretch>
            <a:fillRect/>
          </a:stretch>
        </p:blipFill>
        <p:spPr bwMode="auto">
          <a:xfrm>
            <a:off x="17526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 r="73415"/>
          <a:stretch>
            <a:fillRect/>
          </a:stretch>
        </p:blipFill>
        <p:spPr bwMode="auto">
          <a:xfrm>
            <a:off x="381000" y="480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JSKS  Final"/>
          <p:cNvPicPr/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7543801" y="4800600"/>
            <a:ext cx="12191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shiree\Livelihoods\Training\Shiree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5404" y="4800599"/>
            <a:ext cx="1239796" cy="1143001"/>
          </a:xfrm>
          <a:prstGeom prst="rect">
            <a:avLst/>
          </a:prstGeom>
          <a:noFill/>
        </p:spPr>
      </p:pic>
      <p:pic>
        <p:nvPicPr>
          <p:cNvPr id="11" name="Picture 10" descr="http://www.enterprise-development.org/media/SDC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800600"/>
            <a:ext cx="2720735" cy="1143000"/>
          </a:xfrm>
          <a:prstGeom prst="rect">
            <a:avLst/>
          </a:prstGeom>
          <a:noFill/>
          <a:ln w="0" cap="sq" cmpd="sng">
            <a:noFill/>
            <a:round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88B9-D191-478E-9B1C-A2361CFAF71B}" type="datetime7">
              <a:rPr lang="en-US" smtClean="0"/>
              <a:pPr/>
              <a:t>Jul-15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28600"/>
            <a:ext cx="3505200" cy="685800"/>
          </a:xfrm>
          <a:solidFill>
            <a:srgbClr val="FF9900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normAutofit/>
          </a:bodyPr>
          <a:lstStyle/>
          <a:p>
            <a:pPr algn="ctr">
              <a:buNone/>
              <a:defRPr/>
            </a:pPr>
            <a:r>
              <a:rPr lang="en-US" sz="3000" b="1" i="1" dirty="0" smtClean="0"/>
              <a:t>Brief Overview</a:t>
            </a:r>
            <a:endParaRPr lang="en-US" sz="3000" b="1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161288"/>
            <a:ext cx="8686800" cy="523951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Book Antiqua" pitchFamily="18" charset="0"/>
                <a:cs typeface="Andalus" pitchFamily="18" charset="-78"/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latin typeface="Book Antiqua" pitchFamily="18" charset="0"/>
                <a:cs typeface="Andalus" pitchFamily="18" charset="-78"/>
                <a:sym typeface="Symbol"/>
              </a:rPr>
              <a:t></a:t>
            </a:r>
            <a: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The livestock farming is one of the most important livelihood options for rural families in Bangladesh.</a:t>
            </a:r>
            <a:b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</a:br>
            <a:r>
              <a:rPr lang="en-US" sz="2000" dirty="0" smtClean="0">
                <a:solidFill>
                  <a:srgbClr val="0070C0"/>
                </a:solidFill>
                <a:latin typeface="Book Antiqua" pitchFamily="18" charset="0"/>
                <a:cs typeface="Andalus" pitchFamily="18" charset="-78"/>
                <a:sym typeface="Symbol"/>
              </a:rPr>
              <a:t>   </a:t>
            </a:r>
            <a: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Unfortunately the sector faces a number of challenges such as scarcity of veterinarians, affordability of in-house veterinary services by poor farmers, record keeping of livestock husbandry procedures and expert advice during emergency situation. </a:t>
            </a:r>
            <a:b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</a:br>
            <a:r>
              <a:rPr lang="en-US" sz="2000" dirty="0" smtClean="0">
                <a:solidFill>
                  <a:srgbClr val="0070C0"/>
                </a:solidFill>
                <a:latin typeface="Book Antiqua" pitchFamily="18" charset="0"/>
                <a:cs typeface="Andalus" pitchFamily="18" charset="-78"/>
                <a:sym typeface="Symbol"/>
              </a:rPr>
              <a:t>   </a:t>
            </a:r>
            <a: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So the </a:t>
            </a:r>
            <a: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Intelligent Livestock Health Management System is created to address and become primary solution to the challenges with the use of smart phone based application -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b="1" dirty="0" smtClean="0">
                <a:solidFill>
                  <a:schemeClr val="tx1"/>
                </a:solidFill>
              </a:rPr>
              <a:t>Livestock Monitoring System (LMS).</a:t>
            </a:r>
            <a:r>
              <a:rPr lang="en-US" sz="2000" b="1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</a:b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 </a:t>
            </a:r>
            <a:br>
              <a:rPr lang="en-US" sz="24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Brief about LMS:</a:t>
            </a: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</a:br>
            <a:r>
              <a:rPr lang="en-US" sz="24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  <a:cs typeface="Andalus" pitchFamily="18" charset="-78"/>
                <a:sym typeface="Symbol"/>
              </a:rPr>
              <a:t> </a:t>
            </a:r>
            <a: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The Livestock Monitoring System (LMS) </a:t>
            </a:r>
            <a: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is a real time monitoring and management tool which is new &amp; innovative smart phone technology </a:t>
            </a:r>
            <a: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approach to provide livestock service in rural areas of Bangladesh.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u="sng" dirty="0" smtClean="0">
                <a:solidFill>
                  <a:srgbClr val="FF33CC"/>
                </a:solidFill>
                <a:latin typeface="Arial Narrow" pitchFamily="34" charset="0"/>
              </a:rPr>
              <a:t/>
            </a:r>
            <a:br>
              <a:rPr lang="en-US" sz="2400" u="sng" dirty="0" smtClean="0">
                <a:solidFill>
                  <a:srgbClr val="FF33CC"/>
                </a:solidFill>
                <a:latin typeface="Arial Narrow" pitchFamily="34" charset="0"/>
              </a:rPr>
            </a:br>
            <a:endParaRPr lang="en-US" sz="20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E21-54D4-4E7C-9CDB-92AD7D775BF0}" type="datetime7">
              <a:rPr lang="en-US" smtClean="0"/>
              <a:pPr/>
              <a:t>Jul-15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52400"/>
            <a:ext cx="3505200" cy="685800"/>
          </a:xfrm>
          <a:solidFill>
            <a:srgbClr val="FF9900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normAutofit/>
          </a:bodyPr>
          <a:lstStyle/>
          <a:p>
            <a:pPr algn="ctr">
              <a:buNone/>
              <a:defRPr/>
            </a:pPr>
            <a:r>
              <a:rPr lang="en-US" sz="3000" b="1" i="1" dirty="0" smtClean="0"/>
              <a:t>Brief Overview</a:t>
            </a:r>
            <a:endParaRPr lang="en-US" sz="3000" b="1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54864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US" sz="2400" dirty="0" smtClean="0">
                <a:solidFill>
                  <a:srgbClr val="FF33CC"/>
                </a:solidFill>
                <a:latin typeface="Book Antiqua" pitchFamily="18" charset="0"/>
                <a:cs typeface="Andalus" pitchFamily="18" charset="-78"/>
                <a:sym typeface="Symbol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  <a:cs typeface="Andalus" pitchFamily="18" charset="-78"/>
                <a:sym typeface="Symbol"/>
              </a:rPr>
              <a:t> </a:t>
            </a:r>
            <a: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It analysis and assess the collected data for providing necessary suggestions to the beneficiaries for better management practices, treatment and other related services of their animal. </a:t>
            </a:r>
            <a:b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</a:br>
            <a:r>
              <a:rPr lang="en-US" sz="2000" dirty="0" smtClean="0">
                <a:solidFill>
                  <a:srgbClr val="0070C0"/>
                </a:solidFill>
                <a:latin typeface="Book Antiqua" pitchFamily="18" charset="0"/>
                <a:cs typeface="Andalus" pitchFamily="18" charset="-78"/>
                <a:sym typeface="Symbol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Book Antiqua" pitchFamily="18" charset="0"/>
                <a:cs typeface="Andalus" pitchFamily="18" charset="-78"/>
                <a:sym typeface="Symbol"/>
              </a:rPr>
            </a:br>
            <a:r>
              <a:rPr lang="en-US" sz="2000" dirty="0" smtClean="0">
                <a:solidFill>
                  <a:srgbClr val="0070C0"/>
                </a:solidFill>
                <a:latin typeface="Book Antiqua" pitchFamily="18" charset="0"/>
                <a:cs typeface="Andalus" pitchFamily="18" charset="-78"/>
                <a:sym typeface="Symbol"/>
              </a:rPr>
              <a:t>  </a:t>
            </a:r>
            <a: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  <a:sym typeface="Symbol"/>
              </a:rPr>
              <a:t>The </a:t>
            </a:r>
            <a:r>
              <a:rPr lang="en-GB" sz="2000" dirty="0" err="1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mPower</a:t>
            </a:r>
            <a: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 Social Enterprises Ltd. provided technical support to carryout of Android mobile device technology with a pre-loaded software.</a:t>
            </a:r>
            <a:b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</a:br>
            <a: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</a:br>
            <a: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  <a:sym typeface="Symbol"/>
              </a:rPr>
              <a:t>  </a:t>
            </a:r>
            <a: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The system was deployed through Android mobile handset with built-in questionnaire for collecting information on cattle by visiting door to door household and sends it to server. </a:t>
            </a:r>
            <a:b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</a:br>
            <a: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</a:br>
            <a: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  <a:sym typeface="Symbol"/>
              </a:rPr>
              <a:t> </a:t>
            </a:r>
            <a: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The project veterinarians identify problems by reviewing the information on a web-based interface which was sent by the project field officers through their smart phone.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Book Antiqua" pitchFamily="18" charset="0"/>
                <a:cs typeface="Andalus" pitchFamily="18" charset="-78"/>
                <a:sym typeface="Symbol"/>
              </a:rPr>
              <a:t></a:t>
            </a:r>
            <a: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  <a:sym typeface="Symbol"/>
              </a:rPr>
              <a:t> Then </a:t>
            </a:r>
            <a:r>
              <a:rPr lang="en-GB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expert veterinarian provide suggestions on the cases. </a:t>
            </a:r>
            <a: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</a:br>
            <a:endParaRPr lang="en-US" sz="2000" dirty="0">
              <a:solidFill>
                <a:schemeClr val="tx1"/>
              </a:solidFill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0E21-54D4-4E7C-9CDB-92AD7D775BF0}" type="datetime7">
              <a:rPr lang="en-US" smtClean="0"/>
              <a:pPr/>
              <a:t>Jul-15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4038600" cy="533400"/>
          </a:xfrm>
          <a:solidFill>
            <a:srgbClr val="FF9900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 of LMS</a:t>
            </a:r>
            <a:endParaRPr lang="en-US" sz="28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509D-A307-429A-AC83-7E79C4B01C22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endParaRPr lang="en-GB" sz="2400" dirty="0" smtClean="0"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2400" dirty="0" smtClean="0">
                <a:latin typeface="Book Antiqua" pitchFamily="18" charset="0"/>
              </a:rPr>
              <a:t>To assist management and technical staffs about real time status of livestock</a:t>
            </a:r>
          </a:p>
          <a:p>
            <a:pPr lvl="0">
              <a:lnSpc>
                <a:spcPct val="150000"/>
              </a:lnSpc>
            </a:pPr>
            <a:r>
              <a:rPr lang="en-GB" sz="2400" dirty="0" smtClean="0">
                <a:latin typeface="Book Antiqua" pitchFamily="18" charset="0"/>
              </a:rPr>
              <a:t>To take preventive measures well in advance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Book Antiqua" pitchFamily="18" charset="0"/>
              </a:rPr>
              <a:t>To set the propriety for providing emergency treatment or advice</a:t>
            </a:r>
            <a:endParaRPr lang="en-US" sz="24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Book Antiqua" pitchFamily="18" charset="0"/>
              </a:rPr>
              <a:t>To monitor huge number of animal in short time and eases the data record keeping</a:t>
            </a:r>
          </a:p>
          <a:p>
            <a:pPr lvl="0">
              <a:lnSpc>
                <a:spcPct val="150000"/>
              </a:lnSpc>
            </a:pPr>
            <a:r>
              <a:rPr lang="en-GB" sz="2400" dirty="0" smtClean="0">
                <a:latin typeface="Book Antiqua" pitchFamily="18" charset="0"/>
              </a:rPr>
              <a:t>To collect instant information which aids in immediate response in contrast to conventional system. </a:t>
            </a:r>
          </a:p>
          <a:p>
            <a:pPr lvl="0">
              <a:lnSpc>
                <a:spcPct val="150000"/>
              </a:lnSpc>
            </a:pPr>
            <a:r>
              <a:rPr lang="en-GB" sz="2400" dirty="0" smtClean="0">
                <a:latin typeface="Book Antiqua" pitchFamily="18" charset="0"/>
              </a:rPr>
              <a:t>To facilitate better management of livestock project and mitigates the risks of cattle. 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3434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Book Antiqua" pitchFamily="18" charset="0"/>
              </a:rPr>
              <a:t>Country		: Bangladesh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Book Antiqua" pitchFamily="18" charset="0"/>
              </a:rPr>
              <a:t>District</a:t>
            </a:r>
            <a:r>
              <a:rPr lang="en-US" sz="2400" dirty="0" smtClean="0">
                <a:latin typeface="Book Antiqua" pitchFamily="18" charset="0"/>
              </a:rPr>
              <a:t>		: 01</a:t>
            </a:r>
            <a:r>
              <a:rPr lang="en-US" sz="2400" dirty="0" smtClean="0">
                <a:latin typeface="Book Antiqua" pitchFamily="18" charset="0"/>
                <a:sym typeface="Wingdings" pitchFamily="2" charset="2"/>
              </a:rPr>
              <a:t>  </a:t>
            </a:r>
            <a:r>
              <a:rPr lang="en-US" sz="2400" dirty="0" smtClean="0">
                <a:latin typeface="Book Antiqua" pitchFamily="18" charset="0"/>
              </a:rPr>
              <a:t>Kurigram 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err="1" smtClean="0">
                <a:latin typeface="Book Antiqua" pitchFamily="18" charset="0"/>
              </a:rPr>
              <a:t>Upazila</a:t>
            </a:r>
            <a:r>
              <a:rPr lang="en-US" sz="2400" dirty="0" smtClean="0">
                <a:solidFill>
                  <a:srgbClr val="7030A0"/>
                </a:solidFill>
                <a:latin typeface="Book Antiqua" pitchFamily="18" charset="0"/>
              </a:rPr>
              <a:t>		</a:t>
            </a:r>
            <a:r>
              <a:rPr lang="en-US" sz="2400" dirty="0" smtClean="0">
                <a:latin typeface="Book Antiqua" pitchFamily="18" charset="0"/>
              </a:rPr>
              <a:t>: 03 </a:t>
            </a:r>
            <a:r>
              <a:rPr lang="en-US" sz="2400" dirty="0" smtClean="0">
                <a:latin typeface="Book Antiqua" pitchFamily="18" charset="0"/>
                <a:sym typeface="Wingdings" pitchFamily="2" charset="2"/>
              </a:rPr>
              <a:t> </a:t>
            </a:r>
            <a:r>
              <a:rPr lang="en-US" sz="2200" dirty="0" err="1" smtClean="0">
                <a:latin typeface="Book Antiqua" pitchFamily="18" charset="0"/>
              </a:rPr>
              <a:t>Ulipur</a:t>
            </a:r>
            <a:r>
              <a:rPr lang="en-US" sz="2200" dirty="0" smtClean="0">
                <a:latin typeface="Book Antiqua" pitchFamily="18" charset="0"/>
              </a:rPr>
              <a:t>, </a:t>
            </a:r>
            <a:r>
              <a:rPr lang="en-US" sz="2200" dirty="0" err="1" smtClean="0">
                <a:latin typeface="Book Antiqua" pitchFamily="18" charset="0"/>
              </a:rPr>
              <a:t>Rajarhat</a:t>
            </a:r>
            <a:r>
              <a:rPr lang="en-US" sz="2200" dirty="0" smtClean="0">
                <a:latin typeface="Book Antiqua" pitchFamily="18" charset="0"/>
              </a:rPr>
              <a:t> &amp; Kurigram </a:t>
            </a:r>
            <a:r>
              <a:rPr lang="en-US" sz="2200" dirty="0" err="1" smtClean="0">
                <a:latin typeface="Book Antiqua" pitchFamily="18" charset="0"/>
              </a:rPr>
              <a:t>Sadar</a:t>
            </a:r>
            <a:endParaRPr lang="en-US" sz="22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Book Antiqua" pitchFamily="18" charset="0"/>
              </a:rPr>
              <a:t>Union</a:t>
            </a:r>
            <a:r>
              <a:rPr lang="en-US" sz="2400" dirty="0" smtClean="0">
                <a:latin typeface="Book Antiqua" pitchFamily="18" charset="0"/>
              </a:rPr>
              <a:t>		: 09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Book Antiqua" pitchFamily="18" charset="0"/>
              </a:rPr>
              <a:t>Villages</a:t>
            </a:r>
            <a:r>
              <a:rPr lang="en-US" sz="2400" dirty="0" smtClean="0">
                <a:latin typeface="Book Antiqua" pitchFamily="18" charset="0"/>
              </a:rPr>
              <a:t>		: 35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Book Antiqua" pitchFamily="18" charset="0"/>
              </a:rPr>
              <a:t>Target BHHs</a:t>
            </a:r>
            <a:r>
              <a:rPr lang="en-US" sz="2400" dirty="0" smtClean="0">
                <a:latin typeface="Book Antiqua" pitchFamily="18" charset="0"/>
              </a:rPr>
              <a:t>	: 2000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Book Antiqua" pitchFamily="18" charset="0"/>
              </a:rPr>
              <a:t># Cattle		: 3895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Book Antiqua" pitchFamily="18" charset="0"/>
              </a:rPr>
              <a:t>Project Duration</a:t>
            </a:r>
            <a:r>
              <a:rPr lang="en-US" sz="2400" dirty="0" smtClean="0">
                <a:latin typeface="Book Antiqua" pitchFamily="18" charset="0"/>
              </a:rPr>
              <a:t>	: 2.5 Years (July 2013 to December 2015)</a:t>
            </a:r>
            <a:endParaRPr lang="en-US" sz="2400" b="1" dirty="0" smtClean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B855-A8E5-40D8-B825-EEC8AE26DC09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152400"/>
            <a:ext cx="3505200" cy="6858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anchor="ctr"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000" b="1" i="1" dirty="0" smtClean="0"/>
              <a:t>Working Area</a:t>
            </a:r>
            <a:endParaRPr lang="en-US" sz="3000" b="1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724400" cy="533400"/>
          </a:xfrm>
          <a:solidFill>
            <a:srgbClr val="FF9900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the system works</a:t>
            </a:r>
            <a:endParaRPr lang="en-US" sz="28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509D-A307-429A-AC83-7E79C4B01C22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334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Local Livestock Worker/ Field Officer registered the farmer and cattle use their mobile phone application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After successful registration system gives an unique ID for the farmer and their livestock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The LLW/ FO makes casual visit every month to all registered farmers to collect &amp; sent follow up data focusing on cattle husbandry issues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In cases of cattle sickness, he/she goes to the household immediately &amp; captures relevant cattle health information on the mobile application and sent it to project’s expert veterinarians 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181600" cy="533400"/>
          </a:xfrm>
          <a:solidFill>
            <a:srgbClr val="FF9900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the system works- Cont..</a:t>
            </a:r>
            <a:endParaRPr lang="en-US" sz="28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509D-A307-429A-AC83-7E79C4B01C22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86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T</a:t>
            </a:r>
            <a:r>
              <a:rPr lang="en-GB" sz="2400" dirty="0" smtClean="0">
                <a:latin typeface="Book Antiqua" pitchFamily="18" charset="0"/>
              </a:rPr>
              <a:t>he expert veterinarian having access to LMS </a:t>
            </a:r>
            <a:r>
              <a:rPr lang="en-GB" sz="2400" dirty="0" err="1" smtClean="0">
                <a:latin typeface="Book Antiqua" pitchFamily="18" charset="0"/>
              </a:rPr>
              <a:t>desh</a:t>
            </a:r>
            <a:r>
              <a:rPr lang="en-GB" sz="2400" dirty="0" smtClean="0">
                <a:latin typeface="Book Antiqua" pitchFamily="18" charset="0"/>
              </a:rPr>
              <a:t> board &amp; given prescription or suggestions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Book Antiqua" pitchFamily="18" charset="0"/>
              </a:rPr>
              <a:t>The LLW/ FO receives the advice in his mobile phone instantly and act accordingly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Book Antiqua" pitchFamily="18" charset="0"/>
              </a:rPr>
              <a:t>This results in one veterinarian being able to provide services to many livestock farmers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Book Antiqua" pitchFamily="18" charset="0"/>
              </a:rPr>
              <a:t>A poor farmer being able to afford expert services at low cost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Book Antiqua" pitchFamily="18" charset="0"/>
              </a:rPr>
              <a:t>Records are digitized and can be accessed in updated from any where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648200" cy="533400"/>
          </a:xfrm>
          <a:solidFill>
            <a:srgbClr val="FF9900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Impact/Benefits of LMS </a:t>
            </a:r>
            <a:endParaRPr lang="en-US" sz="28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509D-A307-429A-AC83-7E79C4B01C22}" type="datetime7">
              <a:rPr lang="en-US" smtClean="0"/>
              <a:pPr/>
              <a:t>Jul-15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86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en-GB" sz="2400" dirty="0" smtClean="0"/>
          </a:p>
          <a:p>
            <a:pPr lvl="0">
              <a:lnSpc>
                <a:spcPct val="150000"/>
              </a:lnSpc>
            </a:pPr>
            <a:r>
              <a:rPr lang="en-GB" sz="2200" dirty="0" smtClean="0">
                <a:latin typeface="Book Antiqua" pitchFamily="18" charset="0"/>
              </a:rPr>
              <a:t>Quick response to husbandry practices</a:t>
            </a:r>
            <a:endParaRPr lang="en-US" sz="2200" dirty="0" smtClean="0"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2200" dirty="0" smtClean="0">
                <a:latin typeface="Book Antiqua" pitchFamily="18" charset="0"/>
              </a:rPr>
              <a:t>Ensure proper treatment in right time</a:t>
            </a:r>
            <a:endParaRPr lang="en-US" sz="2200" dirty="0" smtClean="0"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2200" dirty="0" smtClean="0">
                <a:latin typeface="Book Antiqua" pitchFamily="18" charset="0"/>
              </a:rPr>
              <a:t>Aware about seasonal disease outbreak</a:t>
            </a:r>
            <a:endParaRPr lang="en-US" sz="2200" dirty="0" smtClean="0"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2200" dirty="0" smtClean="0">
                <a:latin typeface="Book Antiqua" pitchFamily="18" charset="0"/>
              </a:rPr>
              <a:t>Acceptance and confidence developed for livestock rearing</a:t>
            </a:r>
            <a:endParaRPr lang="en-US" sz="2200" dirty="0" smtClean="0"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2200" dirty="0" smtClean="0">
                <a:latin typeface="Book Antiqua" pitchFamily="18" charset="0"/>
              </a:rPr>
              <a:t>Morbidity &amp; mortality rate decreased thus increase financial benefit</a:t>
            </a:r>
            <a:endParaRPr lang="en-US" sz="2200" dirty="0" smtClean="0"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2200" dirty="0" smtClean="0">
                <a:latin typeface="Book Antiqua" pitchFamily="18" charset="0"/>
              </a:rPr>
              <a:t>Receive different services at household level without moving their animal which saves time and transport cost</a:t>
            </a:r>
            <a:endParaRPr lang="en-US" sz="2200" dirty="0" smtClean="0"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2200" dirty="0" smtClean="0">
                <a:latin typeface="Book Antiqua" pitchFamily="18" charset="0"/>
              </a:rPr>
              <a:t>Familiar with the modern technology</a:t>
            </a:r>
            <a:endParaRPr lang="en-US" sz="2200" dirty="0" smtClean="0"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sz="2200" dirty="0" smtClean="0">
                <a:latin typeface="Book Antiqua" pitchFamily="18" charset="0"/>
              </a:rPr>
              <a:t>Practicing modern livestock rearing techniques in contrast to conventional system.</a:t>
            </a:r>
            <a:endParaRPr lang="en-US" sz="2200" dirty="0" smtClean="0">
              <a:latin typeface="Book Antiqua" pitchFamily="18" charset="0"/>
            </a:endParaRP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4074</TotalTime>
  <Words>427</Words>
  <Application>Microsoft Office PowerPoint</Application>
  <PresentationFormat>On-screen Show (4:3)</PresentationFormat>
  <Paragraphs>92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 WELCOME  To Mahideb Jubo Somaj Kallayan Somity (MJSKS) Ulipur, Kurigram. </vt:lpstr>
      <vt:lpstr>A PRESENTATION ON Livestock Monitoring System (LMS)  for  Artificial Insemination in Dairy &amp; Beef Cattle (AIDBC) Project [Innovation Scale up Fund Project]</vt:lpstr>
      <vt:lpstr>   The livestock farming is one of the most important livelihood options for rural families in Bangladesh.    Unfortunately the sector faces a number of challenges such as scarcity of veterinarians, affordability of in-house veterinary services by poor farmers, record keeping of livestock husbandry procedures and expert advice during emergency situation.     So the Intelligent Livestock Health Management System is created to address and become primary solution to the challenges with the use of smart phone based application - Livestock Monitoring System (LMS).   Brief about LMS:    The Livestock Monitoring System (LMS) is a real time monitoring and management tool which is new &amp; innovative smart phone technology approach to provide livestock service in rural areas of Bangladesh.  </vt:lpstr>
      <vt:lpstr>  It analysis and assess the collected data for providing necessary suggestions to the beneficiaries for better management practices, treatment and other related services of their animal.     The mPower Social Enterprises Ltd. provided technical support to carryout of Android mobile device technology with a pre-loaded software.    The system was deployed through Android mobile handset with built-in questionnaire for collecting information on cattle by visiting door to door household and sends it to server.     The project veterinarians identify problems by reviewing the information on a web-based interface which was sent by the project field officers through their smart phone.    Then expert veterinarian provide suggestions on the cases.  </vt:lpstr>
      <vt:lpstr>Objectives of LMS</vt:lpstr>
      <vt:lpstr>Slide 6</vt:lpstr>
      <vt:lpstr>How the system works</vt:lpstr>
      <vt:lpstr>How the system works- Cont..</vt:lpstr>
      <vt:lpstr>Impact/Benefits of LMS </vt:lpstr>
      <vt:lpstr>Photo Gallery</vt:lpstr>
      <vt:lpstr>Challenges associated with LMS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513</cp:revision>
  <dcterms:created xsi:type="dcterms:W3CDTF">2006-08-16T00:00:00Z</dcterms:created>
  <dcterms:modified xsi:type="dcterms:W3CDTF">2015-07-25T03:24:50Z</dcterms:modified>
</cp:coreProperties>
</file>